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84FC2F-5FBD-427A-A5E3-4FB5EBE4D61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2A04D7-B17D-4750-A7A3-C98B0926BAB6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1" i="0" noProof="0" dirty="0"/>
            <a:t>Слой встраивания слов</a:t>
          </a:r>
          <a:endParaRPr lang="ru-RU" noProof="0" dirty="0"/>
        </a:p>
      </dgm:t>
    </dgm:pt>
    <dgm:pt modelId="{73B7410F-781F-4C0B-9200-6DF2A6083B9A}" type="parTrans" cxnId="{1D2D04AD-374B-4227-BD29-BDFC2A8956CE}">
      <dgm:prSet/>
      <dgm:spPr/>
      <dgm:t>
        <a:bodyPr/>
        <a:lstStyle/>
        <a:p>
          <a:endParaRPr lang="en-US"/>
        </a:p>
      </dgm:t>
    </dgm:pt>
    <dgm:pt modelId="{091662EE-180D-4590-91FF-ADCA4FCDCF85}" type="sibTrans" cxnId="{1D2D04AD-374B-4227-BD29-BDFC2A8956CE}">
      <dgm:prSet/>
      <dgm:spPr/>
      <dgm:t>
        <a:bodyPr/>
        <a:lstStyle/>
        <a:p>
          <a:endParaRPr lang="en-US"/>
        </a:p>
      </dgm:t>
    </dgm:pt>
    <dgm:pt modelId="{2D5DF1D2-9E7F-4969-851E-1413013D33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Attention heads</a:t>
          </a:r>
          <a:endParaRPr lang="en-US"/>
        </a:p>
      </dgm:t>
    </dgm:pt>
    <dgm:pt modelId="{7F74A969-AEB9-4A95-AC4B-2044687A180C}" type="parTrans" cxnId="{D9688FE1-5F31-4C0F-8799-43B6CF20DBED}">
      <dgm:prSet/>
      <dgm:spPr/>
      <dgm:t>
        <a:bodyPr/>
        <a:lstStyle/>
        <a:p>
          <a:endParaRPr lang="en-US"/>
        </a:p>
      </dgm:t>
    </dgm:pt>
    <dgm:pt modelId="{AEB7FEA3-1C4E-4025-9DA0-D1CE7E9AD427}" type="sibTrans" cxnId="{D9688FE1-5F31-4C0F-8799-43B6CF20DBED}">
      <dgm:prSet/>
      <dgm:spPr/>
      <dgm:t>
        <a:bodyPr/>
        <a:lstStyle/>
        <a:p>
          <a:endParaRPr lang="en-US"/>
        </a:p>
      </dgm:t>
    </dgm:pt>
    <dgm:pt modelId="{F39C33EB-31FB-426B-A83E-759BA0FB66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Feed-forward layer</a:t>
          </a:r>
          <a:endParaRPr lang="en-US"/>
        </a:p>
      </dgm:t>
    </dgm:pt>
    <dgm:pt modelId="{C5AA75F5-F804-4C89-81D5-0D6D3B63994E}" type="parTrans" cxnId="{0C78BA31-0812-4666-9968-82B4C81B12D9}">
      <dgm:prSet/>
      <dgm:spPr/>
      <dgm:t>
        <a:bodyPr/>
        <a:lstStyle/>
        <a:p>
          <a:endParaRPr lang="en-US"/>
        </a:p>
      </dgm:t>
    </dgm:pt>
    <dgm:pt modelId="{74D48A53-F560-4AD5-8B1B-8778810048A4}" type="sibTrans" cxnId="{0C78BA31-0812-4666-9968-82B4C81B12D9}">
      <dgm:prSet/>
      <dgm:spPr/>
      <dgm:t>
        <a:bodyPr/>
        <a:lstStyle/>
        <a:p>
          <a:endParaRPr lang="en-US"/>
        </a:p>
      </dgm:t>
    </dgm:pt>
    <dgm:pt modelId="{D3795D44-1DC5-40D7-8008-531D39916487}" type="pres">
      <dgm:prSet presAssocID="{6284FC2F-5FBD-427A-A5E3-4FB5EBE4D611}" presName="root" presStyleCnt="0">
        <dgm:presLayoutVars>
          <dgm:dir/>
          <dgm:resizeHandles val="exact"/>
        </dgm:presLayoutVars>
      </dgm:prSet>
      <dgm:spPr/>
    </dgm:pt>
    <dgm:pt modelId="{B3E4591C-26DE-45B1-88B4-D269EC2ED042}" type="pres">
      <dgm:prSet presAssocID="{282A04D7-B17D-4750-A7A3-C98B0926BAB6}" presName="compNode" presStyleCnt="0"/>
      <dgm:spPr/>
    </dgm:pt>
    <dgm:pt modelId="{C1C8D43E-7A04-4A66-9192-87A4B37E4067}" type="pres">
      <dgm:prSet presAssocID="{282A04D7-B17D-4750-A7A3-C98B0926BA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2BE6AC1-F5BD-40A2-9A5C-26E1B09331A8}" type="pres">
      <dgm:prSet presAssocID="{282A04D7-B17D-4750-A7A3-C98B0926BAB6}" presName="spaceRect" presStyleCnt="0"/>
      <dgm:spPr/>
    </dgm:pt>
    <dgm:pt modelId="{3ABAF539-4D0C-469A-88D2-9F120FD5A2F6}" type="pres">
      <dgm:prSet presAssocID="{282A04D7-B17D-4750-A7A3-C98B0926BAB6}" presName="textRect" presStyleLbl="revTx" presStyleIdx="0" presStyleCnt="3">
        <dgm:presLayoutVars>
          <dgm:chMax val="1"/>
          <dgm:chPref val="1"/>
        </dgm:presLayoutVars>
      </dgm:prSet>
      <dgm:spPr/>
    </dgm:pt>
    <dgm:pt modelId="{B33D377A-5043-4C79-BAE6-A1A236944692}" type="pres">
      <dgm:prSet presAssocID="{091662EE-180D-4590-91FF-ADCA4FCDCF85}" presName="sibTrans" presStyleCnt="0"/>
      <dgm:spPr/>
    </dgm:pt>
    <dgm:pt modelId="{1309EE2D-C455-4295-863C-34B5AC3610AC}" type="pres">
      <dgm:prSet presAssocID="{2D5DF1D2-9E7F-4969-851E-1413013D332F}" presName="compNode" presStyleCnt="0"/>
      <dgm:spPr/>
    </dgm:pt>
    <dgm:pt modelId="{53AFE0DB-B19D-46FD-AEEF-0CC9D337DFCE}" type="pres">
      <dgm:prSet presAssocID="{2D5DF1D2-9E7F-4969-851E-1413013D33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67C1D11-A057-4335-A797-858D8EF4BD08}" type="pres">
      <dgm:prSet presAssocID="{2D5DF1D2-9E7F-4969-851E-1413013D332F}" presName="spaceRect" presStyleCnt="0"/>
      <dgm:spPr/>
    </dgm:pt>
    <dgm:pt modelId="{CCDBABE8-D7FF-45F7-8ADC-70DEBE0792EE}" type="pres">
      <dgm:prSet presAssocID="{2D5DF1D2-9E7F-4969-851E-1413013D332F}" presName="textRect" presStyleLbl="revTx" presStyleIdx="1" presStyleCnt="3">
        <dgm:presLayoutVars>
          <dgm:chMax val="1"/>
          <dgm:chPref val="1"/>
        </dgm:presLayoutVars>
      </dgm:prSet>
      <dgm:spPr/>
    </dgm:pt>
    <dgm:pt modelId="{719251FF-9BB5-4FF2-8BF8-F5D3B747F935}" type="pres">
      <dgm:prSet presAssocID="{AEB7FEA3-1C4E-4025-9DA0-D1CE7E9AD427}" presName="sibTrans" presStyleCnt="0"/>
      <dgm:spPr/>
    </dgm:pt>
    <dgm:pt modelId="{366A048D-A870-4E35-9F75-DDEF676B2806}" type="pres">
      <dgm:prSet presAssocID="{F39C33EB-31FB-426B-A83E-759BA0FB667F}" presName="compNode" presStyleCnt="0"/>
      <dgm:spPr/>
    </dgm:pt>
    <dgm:pt modelId="{2A8705E3-B48A-495E-8207-5D8B7D84B4A8}" type="pres">
      <dgm:prSet presAssocID="{F39C33EB-31FB-426B-A83E-759BA0FB66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41BA020-7043-4978-A9B6-A5162F9F66C7}" type="pres">
      <dgm:prSet presAssocID="{F39C33EB-31FB-426B-A83E-759BA0FB667F}" presName="spaceRect" presStyleCnt="0"/>
      <dgm:spPr/>
    </dgm:pt>
    <dgm:pt modelId="{4232316D-504D-4F43-8228-E2E8C747BD7C}" type="pres">
      <dgm:prSet presAssocID="{F39C33EB-31FB-426B-A83E-759BA0FB667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F0DA00F-CF6F-419D-A7FD-B90C29229A84}" type="presOf" srcId="{2D5DF1D2-9E7F-4969-851E-1413013D332F}" destId="{CCDBABE8-D7FF-45F7-8ADC-70DEBE0792EE}" srcOrd="0" destOrd="0" presId="urn:microsoft.com/office/officeart/2018/2/layout/IconLabelList"/>
    <dgm:cxn modelId="{0C78BA31-0812-4666-9968-82B4C81B12D9}" srcId="{6284FC2F-5FBD-427A-A5E3-4FB5EBE4D611}" destId="{F39C33EB-31FB-426B-A83E-759BA0FB667F}" srcOrd="2" destOrd="0" parTransId="{C5AA75F5-F804-4C89-81D5-0D6D3B63994E}" sibTransId="{74D48A53-F560-4AD5-8B1B-8778810048A4}"/>
    <dgm:cxn modelId="{81A37D38-9E58-4194-B9E1-EA4EB6AA5E2E}" type="presOf" srcId="{6284FC2F-5FBD-427A-A5E3-4FB5EBE4D611}" destId="{D3795D44-1DC5-40D7-8008-531D39916487}" srcOrd="0" destOrd="0" presId="urn:microsoft.com/office/officeart/2018/2/layout/IconLabelList"/>
    <dgm:cxn modelId="{C330C990-AFAB-44D7-91F4-95AB5CD1BA08}" type="presOf" srcId="{F39C33EB-31FB-426B-A83E-759BA0FB667F}" destId="{4232316D-504D-4F43-8228-E2E8C747BD7C}" srcOrd="0" destOrd="0" presId="urn:microsoft.com/office/officeart/2018/2/layout/IconLabelList"/>
    <dgm:cxn modelId="{1D2D04AD-374B-4227-BD29-BDFC2A8956CE}" srcId="{6284FC2F-5FBD-427A-A5E3-4FB5EBE4D611}" destId="{282A04D7-B17D-4750-A7A3-C98B0926BAB6}" srcOrd="0" destOrd="0" parTransId="{73B7410F-781F-4C0B-9200-6DF2A6083B9A}" sibTransId="{091662EE-180D-4590-91FF-ADCA4FCDCF85}"/>
    <dgm:cxn modelId="{D9688FE1-5F31-4C0F-8799-43B6CF20DBED}" srcId="{6284FC2F-5FBD-427A-A5E3-4FB5EBE4D611}" destId="{2D5DF1D2-9E7F-4969-851E-1413013D332F}" srcOrd="1" destOrd="0" parTransId="{7F74A969-AEB9-4A95-AC4B-2044687A180C}" sibTransId="{AEB7FEA3-1C4E-4025-9DA0-D1CE7E9AD427}"/>
    <dgm:cxn modelId="{55867BF2-7440-4F78-A5E8-796BAFBB38F5}" type="presOf" srcId="{282A04D7-B17D-4750-A7A3-C98B0926BAB6}" destId="{3ABAF539-4D0C-469A-88D2-9F120FD5A2F6}" srcOrd="0" destOrd="0" presId="urn:microsoft.com/office/officeart/2018/2/layout/IconLabelList"/>
    <dgm:cxn modelId="{C677F4AA-012C-47FE-8790-D9FC1C1F9E7E}" type="presParOf" srcId="{D3795D44-1DC5-40D7-8008-531D39916487}" destId="{B3E4591C-26DE-45B1-88B4-D269EC2ED042}" srcOrd="0" destOrd="0" presId="urn:microsoft.com/office/officeart/2018/2/layout/IconLabelList"/>
    <dgm:cxn modelId="{7F137151-F851-4B1A-B7AE-B18124FD6007}" type="presParOf" srcId="{B3E4591C-26DE-45B1-88B4-D269EC2ED042}" destId="{C1C8D43E-7A04-4A66-9192-87A4B37E4067}" srcOrd="0" destOrd="0" presId="urn:microsoft.com/office/officeart/2018/2/layout/IconLabelList"/>
    <dgm:cxn modelId="{C6C1F293-D5E6-43C7-8921-9BF12DB9D189}" type="presParOf" srcId="{B3E4591C-26DE-45B1-88B4-D269EC2ED042}" destId="{42BE6AC1-F5BD-40A2-9A5C-26E1B09331A8}" srcOrd="1" destOrd="0" presId="urn:microsoft.com/office/officeart/2018/2/layout/IconLabelList"/>
    <dgm:cxn modelId="{C31D5BA0-2536-4E83-9222-299599BB4064}" type="presParOf" srcId="{B3E4591C-26DE-45B1-88B4-D269EC2ED042}" destId="{3ABAF539-4D0C-469A-88D2-9F120FD5A2F6}" srcOrd="2" destOrd="0" presId="urn:microsoft.com/office/officeart/2018/2/layout/IconLabelList"/>
    <dgm:cxn modelId="{52E4D173-F155-4D73-BA2B-D24460C99C32}" type="presParOf" srcId="{D3795D44-1DC5-40D7-8008-531D39916487}" destId="{B33D377A-5043-4C79-BAE6-A1A236944692}" srcOrd="1" destOrd="0" presId="urn:microsoft.com/office/officeart/2018/2/layout/IconLabelList"/>
    <dgm:cxn modelId="{8532EE4E-77CF-481B-9E27-B481BF381EAA}" type="presParOf" srcId="{D3795D44-1DC5-40D7-8008-531D39916487}" destId="{1309EE2D-C455-4295-863C-34B5AC3610AC}" srcOrd="2" destOrd="0" presId="urn:microsoft.com/office/officeart/2018/2/layout/IconLabelList"/>
    <dgm:cxn modelId="{C6CBC244-DDB8-4765-A6BE-6EBBC485532B}" type="presParOf" srcId="{1309EE2D-C455-4295-863C-34B5AC3610AC}" destId="{53AFE0DB-B19D-46FD-AEEF-0CC9D337DFCE}" srcOrd="0" destOrd="0" presId="urn:microsoft.com/office/officeart/2018/2/layout/IconLabelList"/>
    <dgm:cxn modelId="{444E0173-09FE-42B9-A5AD-ADB756BADD3A}" type="presParOf" srcId="{1309EE2D-C455-4295-863C-34B5AC3610AC}" destId="{E67C1D11-A057-4335-A797-858D8EF4BD08}" srcOrd="1" destOrd="0" presId="urn:microsoft.com/office/officeart/2018/2/layout/IconLabelList"/>
    <dgm:cxn modelId="{8792B613-80DD-4F6C-8420-60A7A955AD31}" type="presParOf" srcId="{1309EE2D-C455-4295-863C-34B5AC3610AC}" destId="{CCDBABE8-D7FF-45F7-8ADC-70DEBE0792EE}" srcOrd="2" destOrd="0" presId="urn:microsoft.com/office/officeart/2018/2/layout/IconLabelList"/>
    <dgm:cxn modelId="{433A014B-D8C3-4B34-AE3C-5FC8DCFF598F}" type="presParOf" srcId="{D3795D44-1DC5-40D7-8008-531D39916487}" destId="{719251FF-9BB5-4FF2-8BF8-F5D3B747F935}" srcOrd="3" destOrd="0" presId="urn:microsoft.com/office/officeart/2018/2/layout/IconLabelList"/>
    <dgm:cxn modelId="{52239BB6-2F86-42AA-ABB3-45EF23C39C7B}" type="presParOf" srcId="{D3795D44-1DC5-40D7-8008-531D39916487}" destId="{366A048D-A870-4E35-9F75-DDEF676B2806}" srcOrd="4" destOrd="0" presId="urn:microsoft.com/office/officeart/2018/2/layout/IconLabelList"/>
    <dgm:cxn modelId="{35648C80-444F-4335-A217-23ABC25661E1}" type="presParOf" srcId="{366A048D-A870-4E35-9F75-DDEF676B2806}" destId="{2A8705E3-B48A-495E-8207-5D8B7D84B4A8}" srcOrd="0" destOrd="0" presId="urn:microsoft.com/office/officeart/2018/2/layout/IconLabelList"/>
    <dgm:cxn modelId="{D8B390D3-9CA1-494D-95C5-4F6F7809CF38}" type="presParOf" srcId="{366A048D-A870-4E35-9F75-DDEF676B2806}" destId="{C41BA020-7043-4978-A9B6-A5162F9F66C7}" srcOrd="1" destOrd="0" presId="urn:microsoft.com/office/officeart/2018/2/layout/IconLabelList"/>
    <dgm:cxn modelId="{00BB4075-30C7-462D-B8C7-95414F3D0992}" type="presParOf" srcId="{366A048D-A870-4E35-9F75-DDEF676B2806}" destId="{4232316D-504D-4F43-8228-E2E8C747BD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8D43E-7A04-4A66-9192-87A4B37E4067}">
      <dsp:nvSpPr>
        <dsp:cNvPr id="0" name=""/>
        <dsp:cNvSpPr/>
      </dsp:nvSpPr>
      <dsp:spPr>
        <a:xfrm>
          <a:off x="491184" y="1040870"/>
          <a:ext cx="802880" cy="8028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AF539-4D0C-469A-88D2-9F120FD5A2F6}">
      <dsp:nvSpPr>
        <dsp:cNvPr id="0" name=""/>
        <dsp:cNvSpPr/>
      </dsp:nvSpPr>
      <dsp:spPr>
        <a:xfrm>
          <a:off x="535" y="2111505"/>
          <a:ext cx="1784179" cy="7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i="0" kern="1200" noProof="0" dirty="0"/>
            <a:t>Слой встраивания слов</a:t>
          </a:r>
          <a:endParaRPr lang="ru-RU" sz="1600" kern="1200" noProof="0" dirty="0"/>
        </a:p>
      </dsp:txBody>
      <dsp:txXfrm>
        <a:off x="535" y="2111505"/>
        <a:ext cx="1784179" cy="713671"/>
      </dsp:txXfrm>
    </dsp:sp>
    <dsp:sp modelId="{53AFE0DB-B19D-46FD-AEEF-0CC9D337DFCE}">
      <dsp:nvSpPr>
        <dsp:cNvPr id="0" name=""/>
        <dsp:cNvSpPr/>
      </dsp:nvSpPr>
      <dsp:spPr>
        <a:xfrm>
          <a:off x="2587595" y="1040870"/>
          <a:ext cx="802880" cy="8028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BABE8-D7FF-45F7-8ADC-70DEBE0792EE}">
      <dsp:nvSpPr>
        <dsp:cNvPr id="0" name=""/>
        <dsp:cNvSpPr/>
      </dsp:nvSpPr>
      <dsp:spPr>
        <a:xfrm>
          <a:off x="2096946" y="2111505"/>
          <a:ext cx="1784179" cy="7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Attention heads</a:t>
          </a:r>
          <a:endParaRPr lang="en-US" sz="1600" kern="1200"/>
        </a:p>
      </dsp:txBody>
      <dsp:txXfrm>
        <a:off x="2096946" y="2111505"/>
        <a:ext cx="1784179" cy="713671"/>
      </dsp:txXfrm>
    </dsp:sp>
    <dsp:sp modelId="{2A8705E3-B48A-495E-8207-5D8B7D84B4A8}">
      <dsp:nvSpPr>
        <dsp:cNvPr id="0" name=""/>
        <dsp:cNvSpPr/>
      </dsp:nvSpPr>
      <dsp:spPr>
        <a:xfrm>
          <a:off x="4684006" y="1040870"/>
          <a:ext cx="802880" cy="8028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2316D-504D-4F43-8228-E2E8C747BD7C}">
      <dsp:nvSpPr>
        <dsp:cNvPr id="0" name=""/>
        <dsp:cNvSpPr/>
      </dsp:nvSpPr>
      <dsp:spPr>
        <a:xfrm>
          <a:off x="4193357" y="2111505"/>
          <a:ext cx="1784179" cy="7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Feed-forward layer</a:t>
          </a:r>
          <a:endParaRPr lang="en-US" sz="1600" kern="1200"/>
        </a:p>
      </dsp:txBody>
      <dsp:txXfrm>
        <a:off x="4193357" y="2111505"/>
        <a:ext cx="1784179" cy="713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841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6701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1623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516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676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402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52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8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2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9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9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3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2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0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0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6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D291B17-9318-49DB-B28B-6E5994AE9581}" type="datetime1">
              <a:rPr lang="en-US" smtClean="0"/>
              <a:t>28-Mar-24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29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g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squares and lines&#10;&#10;Description automatically generated">
            <a:extLst>
              <a:ext uri="{FF2B5EF4-FFF2-40B4-BE49-F238E27FC236}">
                <a16:creationId xmlns:a16="http://schemas.microsoft.com/office/drawing/2014/main" id="{CF7D42F5-81EC-588A-3EBF-9A9618A60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8274" b="15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CEFE0D-1418-5F34-DC78-338505CE0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400" kern="1200" dirty="0" err="1">
                <a:effectLst/>
                <a:latin typeface="Felix Titling" panose="04060505060202020A04" pitchFamily="82" charset="0"/>
              </a:rPr>
              <a:t>Large</a:t>
            </a:r>
            <a:r>
              <a:rPr lang="ru-RU" sz="3400" kern="1200" dirty="0">
                <a:effectLst/>
                <a:latin typeface="Felix Titling" panose="04060505060202020A04" pitchFamily="82" charset="0"/>
              </a:rPr>
              <a:t> Language Model </a:t>
            </a:r>
            <a:r>
              <a:rPr lang="ru-RU" sz="3400" kern="1200" dirty="0" err="1">
                <a:effectLst/>
                <a:latin typeface="Felix Titling" panose="04060505060202020A04" pitchFamily="82" charset="0"/>
              </a:rPr>
              <a:t>Quantization</a:t>
            </a:r>
            <a:r>
              <a:rPr lang="ru-RU" sz="3400" kern="1200" dirty="0">
                <a:effectLst/>
                <a:latin typeface="Felix Titling" panose="04060505060202020A04" pitchFamily="82" charset="0"/>
              </a:rPr>
              <a:t>: как уменьшить размеры моделей и сохранить их работоспособность</a:t>
            </a:r>
            <a:endParaRPr lang="en-GB" sz="3400" dirty="0">
              <a:latin typeface="Felix Titling" panose="04060505060202020A04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9ED92-AFA4-D04E-A7E4-7927FB767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ru-RU"/>
              <a:t>Маликов Глеб </a:t>
            </a:r>
            <a:r>
              <a:rPr lang="en-US"/>
              <a:t>P3224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71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E3A0-DCDA-4C28-B26D-C8EABDAA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8. Проблема выбросов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80895-29BC-DF6E-FCCD-5FE4F976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41" y="1064806"/>
            <a:ext cx="7950881" cy="2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3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A5CF-BA09-399B-78F3-FE1EB1DA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9. LLM.Int8</a:t>
            </a:r>
          </a:p>
        </p:txBody>
      </p:sp>
      <p:pic>
        <p:nvPicPr>
          <p:cNvPr id="5" name="Picture 4" descr="A white background with blue dots&#10;&#10;Description automatically generated">
            <a:extLst>
              <a:ext uri="{FF2B5EF4-FFF2-40B4-BE49-F238E27FC236}">
                <a16:creationId xmlns:a16="http://schemas.microsoft.com/office/drawing/2014/main" id="{0F414C21-43FF-13E5-188D-08718B059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10" y="291737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0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440F-E51C-301D-3791-32C67C10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10. SmoothQuant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10" name="Picture 9" descr="A white squares with black text&#10;&#10;Description automatically generated">
            <a:extLst>
              <a:ext uri="{FF2B5EF4-FFF2-40B4-BE49-F238E27FC236}">
                <a16:creationId xmlns:a16="http://schemas.microsoft.com/office/drawing/2014/main" id="{315C4F9B-6F89-1C70-596E-6E3002A34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773" y="1448084"/>
            <a:ext cx="5486400" cy="2016251"/>
          </a:xfrm>
          <a:prstGeom prst="rect">
            <a:avLst/>
          </a:prstGeom>
        </p:spPr>
      </p:pic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CB5363B-3E58-9777-A02C-545F8CD6C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27" y="596815"/>
            <a:ext cx="4063998" cy="1828800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7ADCE49-3C24-E2A2-9C28-31936A2E6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27" y="2471928"/>
            <a:ext cx="406399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1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D317-7742-C7F8-B830-5BEE71BF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11. Post-Training Quantization (PTQ)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D9BEF1-D8EB-677E-BBB3-9A37883E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676" y="2091994"/>
            <a:ext cx="4572000" cy="1581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485D2-3321-DBC2-0BB2-370801CC7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02"/>
          <a:stretch/>
        </p:blipFill>
        <p:spPr>
          <a:xfrm>
            <a:off x="1518676" y="4185232"/>
            <a:ext cx="9144000" cy="20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5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D317-7742-C7F8-B830-5BEE71BF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12. Quantization-Aware Training (QAT)</a:t>
            </a:r>
            <a:r>
              <a:rPr lang="ru-RU"/>
              <a:t> и </a:t>
            </a:r>
            <a:r>
              <a:rPr lang="en-US"/>
              <a:t>QLoRA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D6A53-E8C2-4200-6BCA-3968CFD1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91" y="3086101"/>
            <a:ext cx="8264338" cy="1306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B7BB5-0395-ECF3-D2F5-614E99D1C891}"/>
              </a:ext>
            </a:extLst>
          </p:cNvPr>
          <p:cNvSpPr txBox="1"/>
          <p:nvPr/>
        </p:nvSpPr>
        <p:spPr>
          <a:xfrm>
            <a:off x="667623" y="3086101"/>
            <a:ext cx="2549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QLoRA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4-bit Normal 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Double Quantization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Paged Optimizers</a:t>
            </a:r>
          </a:p>
        </p:txBody>
      </p:sp>
    </p:spTree>
    <p:extLst>
      <p:ext uri="{BB962C8B-B14F-4D97-AF65-F5344CB8AC3E}">
        <p14:creationId xmlns:p14="http://schemas.microsoft.com/office/powerpoint/2010/main" val="414000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D317-7742-C7F8-B830-5BEE71BF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145678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13. </a:t>
            </a:r>
            <a:r>
              <a:rPr lang="en-US" sz="4800" dirty="0" err="1"/>
              <a:t>QLoRA</a:t>
            </a:r>
            <a:r>
              <a:rPr lang="en-US" sz="4800" dirty="0"/>
              <a:t> </a:t>
            </a:r>
            <a:r>
              <a:rPr lang="en-US" sz="4800" dirty="0" err="1"/>
              <a:t>результаты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2638-E0C4-9547-FCAC-99CECFCC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518106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C8C3-ED9B-CAEB-F755-99EFAB9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920" y="101596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14. </a:t>
            </a:r>
            <a:r>
              <a:rPr lang="en-US" sz="3400" dirty="0" err="1"/>
              <a:t>Использование</a:t>
            </a:r>
            <a:r>
              <a:rPr lang="en-US" sz="3400" dirty="0"/>
              <a:t> </a:t>
            </a:r>
            <a:r>
              <a:rPr lang="en-US" sz="3400" dirty="0" err="1"/>
              <a:t>квантизованных</a:t>
            </a:r>
            <a:r>
              <a:rPr lang="en-US" sz="3400" dirty="0"/>
              <a:t> </a:t>
            </a:r>
            <a:r>
              <a:rPr lang="en-US" sz="3400" dirty="0" err="1"/>
              <a:t>моделей</a:t>
            </a:r>
            <a:endParaRPr lang="en-US" sz="3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AB9CC2-B515-1B4C-535B-C8A0A57ED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r="-3" b="20983"/>
          <a:stretch/>
        </p:blipFill>
        <p:spPr>
          <a:xfrm>
            <a:off x="-6915" y="1470989"/>
            <a:ext cx="12198915" cy="48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1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BB7D-C2C1-63F8-C1F6-E69E6F46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174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15. Использование </a:t>
            </a:r>
            <a:r>
              <a:rPr lang="ru-RU" dirty="0" err="1"/>
              <a:t>квантизированной</a:t>
            </a:r>
            <a:r>
              <a:rPr lang="ru-RU" dirty="0"/>
              <a:t> модели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6984F-F83C-58B2-E84C-3276B6C0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76" y="1324269"/>
            <a:ext cx="10058400" cy="52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FB008-4FEC-1A56-A00A-C71CC743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15. </a:t>
            </a:r>
            <a:r>
              <a:rPr lang="ru-RU" dirty="0"/>
              <a:t>Вопрос к экзамену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2BF7B-DF73-3556-F44D-B2401018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ru-RU">
                <a:solidFill>
                  <a:schemeClr val="tx1"/>
                </a:solidFill>
              </a:rPr>
              <a:t>Квантизации в контексте машинного обучения - это процесс уменьшения точности вычислений, который позволяет уменьшить требования к ресурсам при выполнении моделей. PTQ и QAT - это два основных подхода к квантизации. Какие преимущества и недостатки методов квантизации Post-Training Quantization (PTQ) и Quantization-Aware Training (QAT)?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6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Белые лампы, среди которых одна желтая">
            <a:extLst>
              <a:ext uri="{FF2B5EF4-FFF2-40B4-BE49-F238E27FC236}">
                <a16:creationId xmlns:a16="http://schemas.microsoft.com/office/drawing/2014/main" id="{FD6FCF45-F1A2-D830-E367-AF9C739CC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650D1-EC2A-F675-2885-57DD98CC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ru-RU"/>
              <a:t>Вы узнаете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A3C8ED-4D78-0C09-2BFD-2EE00A73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 lvl="0"/>
            <a:r>
              <a:rPr lang="ru-RU" dirty="0"/>
              <a:t>Как работают большие языковые модели</a:t>
            </a:r>
            <a:endParaRPr lang="en-US" dirty="0"/>
          </a:p>
          <a:p>
            <a:pPr lvl="0"/>
            <a:r>
              <a:rPr lang="ru-RU" dirty="0"/>
              <a:t>Где используются параметры модели?</a:t>
            </a:r>
            <a:endParaRPr lang="en-US" dirty="0"/>
          </a:p>
          <a:p>
            <a:pPr lvl="0"/>
            <a:r>
              <a:rPr lang="ru-RU" dirty="0"/>
              <a:t>Что такое квантование?</a:t>
            </a:r>
            <a:endParaRPr lang="en-US" dirty="0"/>
          </a:p>
          <a:p>
            <a:pPr lvl="0"/>
            <a:r>
              <a:rPr lang="ru-RU" dirty="0"/>
              <a:t>Способы квантования</a:t>
            </a:r>
          </a:p>
          <a:p>
            <a:pPr lvl="0"/>
            <a:r>
              <a:rPr lang="ru-RU" dirty="0"/>
              <a:t>Преимущества и недостатки квантования</a:t>
            </a:r>
            <a:endParaRPr lang="en-US" dirty="0"/>
          </a:p>
          <a:p>
            <a:pPr lvl="0"/>
            <a:r>
              <a:rPr lang="ru-RU" dirty="0"/>
              <a:t>Как использовать квантованные модели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035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1D367-3B42-A20B-AF97-F9017916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1. Веса и активации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F0FD8-6D5C-6F8B-A007-BE8F0483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645692"/>
            <a:ext cx="5562032" cy="342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8275-542C-9771-CFA5-5089DCD5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2. Трансформеры</a:t>
            </a:r>
            <a:endParaRPr lang="en-US" dirty="0"/>
          </a:p>
        </p:txBody>
      </p:sp>
      <p:pic>
        <p:nvPicPr>
          <p:cNvPr id="4" name="Picture 3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7019EDAB-C7A4-40B9-68B1-9D79C360C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4" r="1076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graphicFrame>
        <p:nvGraphicFramePr>
          <p:cNvPr id="17" name="TextBox 4">
            <a:extLst>
              <a:ext uri="{FF2B5EF4-FFF2-40B4-BE49-F238E27FC236}">
                <a16:creationId xmlns:a16="http://schemas.microsoft.com/office/drawing/2014/main" id="{15F272EE-C1D2-1725-BD91-C0893DB11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660258"/>
              </p:ext>
            </p:extLst>
          </p:nvPr>
        </p:nvGraphicFramePr>
        <p:xfrm>
          <a:off x="5146160" y="1828801"/>
          <a:ext cx="5978072" cy="386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4381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3537-9DD6-3EF8-9957-0881A610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3. Параметры моделей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C48CBD40-E690-55B1-EC06-0216DAC5B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78" y="839047"/>
            <a:ext cx="4350605" cy="3219450"/>
          </a:xfrm>
          <a:prstGeom prst="rect">
            <a:avLst/>
          </a:prstGeom>
        </p:spPr>
      </p:pic>
      <p:pic>
        <p:nvPicPr>
          <p:cNvPr id="4" name="Picture 3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78466F47-C877-7BEF-4A37-0B1B160C4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484" y="839047"/>
            <a:ext cx="46490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1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91EA-CEAE-6E86-956C-49486BE8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4. Квантизация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D6736C8-FFAA-C6A7-2810-ABBA0443F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7" r="-1" b="23963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A5CF-BA09-399B-78F3-FE1EB1DA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5. </a:t>
            </a:r>
            <a:r>
              <a:rPr lang="en-US" sz="48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Типы</a:t>
            </a:r>
            <a:r>
              <a:rPr lang="en-US" sz="48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</a:t>
            </a:r>
            <a:r>
              <a:rPr lang="en-US" sz="48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данных</a:t>
            </a:r>
            <a:endParaRPr lang="en-US" sz="48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724" y="678180"/>
            <a:ext cx="10644554" cy="3543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FEDB2D-F9A4-BC06-FE38-E0BB1DD76EEC}"/>
              </a:ext>
            </a:extLst>
          </p:cNvPr>
          <p:cNvGrpSpPr/>
          <p:nvPr/>
        </p:nvGrpSpPr>
        <p:grpSpPr>
          <a:xfrm>
            <a:off x="1273306" y="882327"/>
            <a:ext cx="5486400" cy="979047"/>
            <a:chOff x="8942225" y="4595418"/>
            <a:chExt cx="6086638" cy="10861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7AD80A-3EFB-AE1F-877E-E54A83D1C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2225" y="5012046"/>
              <a:ext cx="6086638" cy="66952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7FB3DA-A4AA-86C3-0A1A-DE271DCF21A9}"/>
                </a:ext>
              </a:extLst>
            </p:cNvPr>
            <p:cNvSpPr txBox="1"/>
            <p:nvPr/>
          </p:nvSpPr>
          <p:spPr>
            <a:xfrm>
              <a:off x="10032708" y="4595418"/>
              <a:ext cx="86235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11480">
                <a:spcAft>
                  <a:spcPts val="540"/>
                </a:spcAft>
              </a:pPr>
              <a:r>
                <a:rPr lang="en-US" sz="1620" kern="1200" dirty="0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float32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AB6ABB-489A-3B1A-5855-6BEDC520BAE1}"/>
              </a:ext>
            </a:extLst>
          </p:cNvPr>
          <p:cNvGrpSpPr/>
          <p:nvPr/>
        </p:nvGrpSpPr>
        <p:grpSpPr>
          <a:xfrm>
            <a:off x="1164842" y="1929501"/>
            <a:ext cx="5486400" cy="928175"/>
            <a:chOff x="5158942" y="1171032"/>
            <a:chExt cx="6241098" cy="10558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115B1E-F791-D43F-06CE-137B8EAA6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8942" y="1540364"/>
              <a:ext cx="6241098" cy="68651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591A15-E086-8B2A-CAB2-A54EE35D9866}"/>
                </a:ext>
              </a:extLst>
            </p:cNvPr>
            <p:cNvSpPr txBox="1"/>
            <p:nvPr/>
          </p:nvSpPr>
          <p:spPr>
            <a:xfrm>
              <a:off x="5667069" y="1171032"/>
              <a:ext cx="2104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98313">
                <a:spcAft>
                  <a:spcPts val="528"/>
                </a:spcAft>
              </a:pPr>
              <a:r>
                <a:rPr lang="en-US" sz="1568" kern="1200" dirty="0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bfloat16  brain float</a:t>
              </a:r>
              <a:endParaRPr lang="en-GB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23DCB1-EFBB-ACE7-212D-F781E04ACDEF}"/>
              </a:ext>
            </a:extLst>
          </p:cNvPr>
          <p:cNvGrpSpPr/>
          <p:nvPr/>
        </p:nvGrpSpPr>
        <p:grpSpPr>
          <a:xfrm>
            <a:off x="792480" y="2922381"/>
            <a:ext cx="5486400" cy="931320"/>
            <a:chOff x="5193187" y="4651349"/>
            <a:chExt cx="6181226" cy="1049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C1874E-19D7-CA2A-8F3A-8318119B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3187" y="5020681"/>
              <a:ext cx="6181226" cy="67993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DE46B2-7304-7512-95AF-AB925F9803B1}"/>
                </a:ext>
              </a:extLst>
            </p:cNvPr>
            <p:cNvSpPr txBox="1"/>
            <p:nvPr/>
          </p:nvSpPr>
          <p:spPr>
            <a:xfrm>
              <a:off x="5913876" y="4651349"/>
              <a:ext cx="1649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97764">
                <a:spcAft>
                  <a:spcPts val="522"/>
                </a:spcAft>
              </a:pPr>
              <a:r>
                <a:rPr lang="en-US" sz="1566" kern="1200" dirty="0" err="1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TensorFloat</a:t>
              </a:r>
              <a:r>
                <a:rPr lang="en-US" sz="1566" kern="1200" dirty="0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 32</a:t>
              </a:r>
              <a:endParaRPr lang="en-GB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DC2A5A-ACE4-30E0-459D-8C1A14790280}"/>
              </a:ext>
            </a:extLst>
          </p:cNvPr>
          <p:cNvGrpSpPr/>
          <p:nvPr/>
        </p:nvGrpSpPr>
        <p:grpSpPr>
          <a:xfrm>
            <a:off x="6178188" y="1654085"/>
            <a:ext cx="5120640" cy="1733956"/>
            <a:chOff x="8942225" y="948624"/>
            <a:chExt cx="5700268" cy="1930231"/>
          </a:xfrm>
        </p:grpSpPr>
        <p:pic>
          <p:nvPicPr>
            <p:cNvPr id="13" name="Picture 12" descr="A diagram of a normal distribution&#10;&#10;Description automatically generated">
              <a:extLst>
                <a:ext uri="{FF2B5EF4-FFF2-40B4-BE49-F238E27FC236}">
                  <a16:creationId xmlns:a16="http://schemas.microsoft.com/office/drawing/2014/main" id="{C03D953A-BAEA-0648-C9FA-BD2172371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5668" b="10324"/>
            <a:stretch/>
          </p:blipFill>
          <p:spPr>
            <a:xfrm>
              <a:off x="8942225" y="1317956"/>
              <a:ext cx="5700268" cy="156089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EC72E8-43D5-2A89-87D4-302D8973432E}"/>
                </a:ext>
              </a:extLst>
            </p:cNvPr>
            <p:cNvSpPr txBox="1"/>
            <p:nvPr/>
          </p:nvSpPr>
          <p:spPr>
            <a:xfrm>
              <a:off x="10145700" y="948624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6908">
                <a:spcAft>
                  <a:spcPts val="534"/>
                </a:spcAft>
              </a:pPr>
              <a:r>
                <a:rPr lang="en-US" sz="1602" kern="1200" dirty="0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NF4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200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A5CF-BA09-399B-78F3-FE1EB1DA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ru-RU"/>
              <a:t>6. Аффинная квантизация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764F6-4353-7EC2-96D1-F60749AF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291" y="520083"/>
            <a:ext cx="4753041" cy="23765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626C9E-71AA-6575-FC3B-F0F58227B46B}"/>
              </a:ext>
            </a:extLst>
          </p:cNvPr>
          <p:cNvGrpSpPr/>
          <p:nvPr/>
        </p:nvGrpSpPr>
        <p:grpSpPr>
          <a:xfrm>
            <a:off x="4825145" y="520083"/>
            <a:ext cx="1979067" cy="2405248"/>
            <a:chOff x="5282521" y="2546257"/>
            <a:chExt cx="964821" cy="1580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343CA69-F9B4-57A6-5556-3070FABCA107}"/>
                    </a:ext>
                  </a:extLst>
                </p:cNvPr>
                <p:cNvSpPr txBox="1"/>
                <p:nvPr/>
              </p:nvSpPr>
              <p:spPr>
                <a:xfrm>
                  <a:off x="5405651" y="2546257"/>
                  <a:ext cx="739097" cy="500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265176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kern="120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GB" sz="20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0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𝑞</m:t>
                            </m:r>
                          </m:sub>
                        </m:sSub>
                        <m:r>
                          <a:rPr lang="en-GB" sz="20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⌊"/>
                            <m:endChr m:val="⌉"/>
                            <m:ctrlPr>
                              <a:rPr lang="en-GB" sz="2000" i="1" kern="120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000" i="1" kern="120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lang="en-GB" sz="20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20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</m:den>
                            </m:f>
                            <m:r>
                              <a:rPr lang="en-GB" sz="200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lang="en-GB" sz="20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</m:d>
                      </m:oMath>
                    </m:oMathPara>
                  </a14:m>
                  <a:endParaRPr lang="en-GB" sz="440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343CA69-F9B4-57A6-5556-3070FABCA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51" y="2546257"/>
                  <a:ext cx="739097" cy="5006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6628709-9169-4FCA-0BC4-977CD91388BF}"/>
                    </a:ext>
                  </a:extLst>
                </p:cNvPr>
                <p:cNvSpPr txBox="1"/>
                <p:nvPr/>
              </p:nvSpPr>
              <p:spPr>
                <a:xfrm>
                  <a:off x="5316348" y="3159456"/>
                  <a:ext cx="902647" cy="4311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265176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</m:t>
                        </m:r>
                        <m:r>
                          <a:rPr lang="en-GB" sz="20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lang="en-GB" sz="2000" i="1" kern="120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000" i="1" kern="120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GB" sz="20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0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GB" sz="200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 kern="120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GB" sz="20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min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000" i="1" kern="120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GB" sz="20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max</m:t>
                                </m:r>
                              </m:sub>
                            </m:sSub>
                            <m:r>
                              <a:rPr lang="en-GB" sz="200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 kern="120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GB" sz="20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min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4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6628709-9169-4FCA-0BC4-977CD9138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6348" y="3159456"/>
                  <a:ext cx="902647" cy="43114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2D8518A-FCC8-9688-0691-0088B37F0781}"/>
                    </a:ext>
                  </a:extLst>
                </p:cNvPr>
                <p:cNvSpPr txBox="1"/>
                <p:nvPr/>
              </p:nvSpPr>
              <p:spPr>
                <a:xfrm>
                  <a:off x="5282521" y="3716573"/>
                  <a:ext cx="964821" cy="4106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265176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  <m:r>
                          <a:rPr lang="en-GB" sz="20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⌊"/>
                            <m:endChr m:val="⌉"/>
                            <m:ctrlPr>
                              <a:rPr lang="en-GB" sz="2000" i="1" kern="120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 kern="120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GB" sz="20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000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min</m:t>
                                </m:r>
                              </m:sub>
                            </m:sSub>
                            <m:r>
                              <a:rPr lang="en-GB" sz="200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2000" i="1" kern="120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2000" i="1" kern="120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2000" kern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min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200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sz="4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2D8518A-FCC8-9688-0691-0088B37F0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2521" y="3716573"/>
                  <a:ext cx="964821" cy="4106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CBB7583-B57C-52E3-8A9C-09E6020E4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78095"/>
              </p:ext>
            </p:extLst>
          </p:nvPr>
        </p:nvGraphicFramePr>
        <p:xfrm>
          <a:off x="5835741" y="3596572"/>
          <a:ext cx="4724164" cy="2872740"/>
        </p:xfrm>
        <a:graphic>
          <a:graphicData uri="http://schemas.openxmlformats.org/drawingml/2006/table">
            <a:tbl>
              <a:tblPr/>
              <a:tblGrid>
                <a:gridCol w="505248">
                  <a:extLst>
                    <a:ext uri="{9D8B030D-6E8A-4147-A177-3AD203B41FA5}">
                      <a16:colId xmlns:a16="http://schemas.microsoft.com/office/drawing/2014/main" val="883983707"/>
                    </a:ext>
                  </a:extLst>
                </a:gridCol>
                <a:gridCol w="505248">
                  <a:extLst>
                    <a:ext uri="{9D8B030D-6E8A-4147-A177-3AD203B41FA5}">
                      <a16:colId xmlns:a16="http://schemas.microsoft.com/office/drawing/2014/main" val="3471130181"/>
                    </a:ext>
                  </a:extLst>
                </a:gridCol>
                <a:gridCol w="505248">
                  <a:extLst>
                    <a:ext uri="{9D8B030D-6E8A-4147-A177-3AD203B41FA5}">
                      <a16:colId xmlns:a16="http://schemas.microsoft.com/office/drawing/2014/main" val="3309644498"/>
                    </a:ext>
                  </a:extLst>
                </a:gridCol>
                <a:gridCol w="641684">
                  <a:extLst>
                    <a:ext uri="{9D8B030D-6E8A-4147-A177-3AD203B41FA5}">
                      <a16:colId xmlns:a16="http://schemas.microsoft.com/office/drawing/2014/main" val="2699397016"/>
                    </a:ext>
                  </a:extLst>
                </a:gridCol>
                <a:gridCol w="641684">
                  <a:extLst>
                    <a:ext uri="{9D8B030D-6E8A-4147-A177-3AD203B41FA5}">
                      <a16:colId xmlns:a16="http://schemas.microsoft.com/office/drawing/2014/main" val="4096670700"/>
                    </a:ext>
                  </a:extLst>
                </a:gridCol>
                <a:gridCol w="641684">
                  <a:extLst>
                    <a:ext uri="{9D8B030D-6E8A-4147-A177-3AD203B41FA5}">
                      <a16:colId xmlns:a16="http://schemas.microsoft.com/office/drawing/2014/main" val="1802018670"/>
                    </a:ext>
                  </a:extLst>
                </a:gridCol>
                <a:gridCol w="775556">
                  <a:extLst>
                    <a:ext uri="{9D8B030D-6E8A-4147-A177-3AD203B41FA5}">
                      <a16:colId xmlns:a16="http://schemas.microsoft.com/office/drawing/2014/main" val="3666110549"/>
                    </a:ext>
                  </a:extLst>
                </a:gridCol>
                <a:gridCol w="507812">
                  <a:extLst>
                    <a:ext uri="{9D8B030D-6E8A-4147-A177-3AD203B41FA5}">
                      <a16:colId xmlns:a16="http://schemas.microsoft.com/office/drawing/2014/main" val="1239251098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5140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17224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-4828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22025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-127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3307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16644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-2460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20743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-106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107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715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2131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17149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-2055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-63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-102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891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2832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22980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-128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-57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9C5700"/>
                          </a:solidFill>
                          <a:effectLst/>
                          <a:latin typeface="Aptos Narrow" panose="020B0004020202020204" pitchFamily="34" charset="0"/>
                        </a:rPr>
                        <a:t>-84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217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Real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Quantized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1543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0162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587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r_max</a:t>
                      </a:r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22980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109.051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693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r_min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-4828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5866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Z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294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q_max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8208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q_min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26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2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A5CF-BA09-399B-78F3-FE1EB1DA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7. Симметричная квантизация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1F319E-9182-B840-9BB5-4B87FD9FB59D}"/>
                  </a:ext>
                </a:extLst>
              </p:cNvPr>
              <p:cNvSpPr txBox="1"/>
              <p:nvPr/>
            </p:nvSpPr>
            <p:spPr>
              <a:xfrm>
                <a:off x="1370693" y="5642074"/>
                <a:ext cx="9440034" cy="50523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algn="ctr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n>
                                        <a:solidFill>
                                          <a:schemeClr val="bg1">
                                            <a:lumMod val="75000"/>
                                            <a:lumOff val="2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9525" dist="25400" dir="14640000" algn="tl" rotWithShape="0">
                                          <a:schemeClr val="bg1">
                                            <a:alpha val="3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0">
                                  <a:ln>
                                    <a:solidFill>
                                      <a:schemeClr val="bg1">
                                        <a:lumMod val="75000"/>
                                        <a:lumOff val="2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9525" dist="25400" dir="14640000" algn="tl" rotWithShape="0">
                                      <a:schemeClr val="bg1">
                                        <a:alpha val="3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i="0">
                              <a:ln>
                                <a:solidFill>
                                  <a:schemeClr val="bg1">
                                    <a:lumMod val="75000"/>
                                    <a:lumOff val="25000"/>
                                    <a:alpha val="1000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9525" dist="25400" dir="14640000" algn="tl" rotWithShape="0">
                                  <a:schemeClr val="bg1">
                                    <a:alpha val="3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000" dirty="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1F319E-9182-B840-9BB5-4B87FD9FB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693" y="5642074"/>
                <a:ext cx="9440034" cy="505230"/>
              </a:xfrm>
              <a:prstGeom prst="rect">
                <a:avLst/>
              </a:prstGeom>
              <a:blipFill>
                <a:blip r:embed="rId3"/>
                <a:stretch>
                  <a:fillRect b="-280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EBD8D92-E433-D52C-E59E-66C1FED7C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5" y="1173039"/>
            <a:ext cx="5102352" cy="255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79E9E-6FDE-2C01-AAAB-685F6A67F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821" y="1173184"/>
            <a:ext cx="5102352" cy="25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81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3074</TotalTime>
  <Words>259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 Narrow</vt:lpstr>
      <vt:lpstr>Arial</vt:lpstr>
      <vt:lpstr>Calisto MT</vt:lpstr>
      <vt:lpstr>Cambria Math</vt:lpstr>
      <vt:lpstr>Felix Titling</vt:lpstr>
      <vt:lpstr>Wingdings 2</vt:lpstr>
      <vt:lpstr>Slate</vt:lpstr>
      <vt:lpstr>Large Language Model Quantization: как уменьшить размеры моделей и сохранить их работоспособность</vt:lpstr>
      <vt:lpstr>Вы узнаете</vt:lpstr>
      <vt:lpstr>1. Веса и активации</vt:lpstr>
      <vt:lpstr>2. Трансформеры</vt:lpstr>
      <vt:lpstr>3. Параметры моделей</vt:lpstr>
      <vt:lpstr>4. Квантизация</vt:lpstr>
      <vt:lpstr>5. Типы данных</vt:lpstr>
      <vt:lpstr>6. Аффинная квантизация</vt:lpstr>
      <vt:lpstr>7. Симметричная квантизация</vt:lpstr>
      <vt:lpstr>8. Проблема выбросов</vt:lpstr>
      <vt:lpstr>9. LLM.Int8</vt:lpstr>
      <vt:lpstr>10. SmoothQuant</vt:lpstr>
      <vt:lpstr>11. Post-Training Quantization (PTQ)</vt:lpstr>
      <vt:lpstr>12. Quantization-Aware Training (QAT) и QLoRA</vt:lpstr>
      <vt:lpstr>13. QLoRA результаты</vt:lpstr>
      <vt:lpstr>14. Использование квантизованных моделей</vt:lpstr>
      <vt:lpstr>15. Использование квантизированной модели</vt:lpstr>
      <vt:lpstr>15. Вопрос к экзамену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Language Model Quantization: как уменьшить размеры моделей и сохранить их работоспособность</dc:title>
  <dc:creator>Маликов Глеб Игоревич</dc:creator>
  <cp:lastModifiedBy>Маликов Глеб Игоревич</cp:lastModifiedBy>
  <cp:revision>15</cp:revision>
  <dcterms:created xsi:type="dcterms:W3CDTF">2024-03-24T18:16:58Z</dcterms:created>
  <dcterms:modified xsi:type="dcterms:W3CDTF">2024-03-28T15:40:49Z</dcterms:modified>
</cp:coreProperties>
</file>